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2" r:id="rId6"/>
    <p:sldId id="316" r:id="rId7"/>
    <p:sldId id="263" r:id="rId8"/>
    <p:sldId id="317" r:id="rId9"/>
    <p:sldId id="264" r:id="rId10"/>
    <p:sldId id="319" r:id="rId11"/>
    <p:sldId id="265" r:id="rId12"/>
    <p:sldId id="318" r:id="rId13"/>
    <p:sldId id="266" r:id="rId14"/>
    <p:sldId id="342" r:id="rId15"/>
    <p:sldId id="267" r:id="rId16"/>
    <p:sldId id="343" r:id="rId17"/>
    <p:sldId id="268" r:id="rId18"/>
    <p:sldId id="344" r:id="rId19"/>
    <p:sldId id="269" r:id="rId20"/>
    <p:sldId id="340" r:id="rId21"/>
    <p:sldId id="272" r:id="rId22"/>
    <p:sldId id="336" r:id="rId23"/>
    <p:sldId id="270" r:id="rId24"/>
    <p:sldId id="339" r:id="rId25"/>
    <p:sldId id="271" r:id="rId26"/>
    <p:sldId id="345" r:id="rId27"/>
    <p:sldId id="273" r:id="rId28"/>
    <p:sldId id="274" r:id="rId29"/>
    <p:sldId id="356" r:id="rId30"/>
    <p:sldId id="275" r:id="rId31"/>
    <p:sldId id="276" r:id="rId32"/>
    <p:sldId id="277" r:id="rId33"/>
    <p:sldId id="346" r:id="rId34"/>
    <p:sldId id="278" r:id="rId35"/>
    <p:sldId id="260" r:id="rId36"/>
    <p:sldId id="279" r:id="rId37"/>
    <p:sldId id="348" r:id="rId38"/>
    <p:sldId id="281" r:id="rId39"/>
    <p:sldId id="320" r:id="rId40"/>
    <p:sldId id="283" r:id="rId41"/>
    <p:sldId id="322" r:id="rId42"/>
    <p:sldId id="282" r:id="rId43"/>
    <p:sldId id="280" r:id="rId44"/>
    <p:sldId id="286" r:id="rId45"/>
    <p:sldId id="284" r:id="rId46"/>
    <p:sldId id="285" r:id="rId47"/>
    <p:sldId id="287" r:id="rId48"/>
    <p:sldId id="289" r:id="rId49"/>
    <p:sldId id="288" r:id="rId50"/>
    <p:sldId id="290" r:id="rId51"/>
    <p:sldId id="349" r:id="rId52"/>
    <p:sldId id="291" r:id="rId53"/>
    <p:sldId id="350" r:id="rId54"/>
    <p:sldId id="292" r:id="rId55"/>
    <p:sldId id="323" r:id="rId56"/>
    <p:sldId id="293" r:id="rId57"/>
    <p:sldId id="295" r:id="rId58"/>
    <p:sldId id="324" r:id="rId59"/>
    <p:sldId id="325" r:id="rId60"/>
    <p:sldId id="294" r:id="rId61"/>
    <p:sldId id="328" r:id="rId62"/>
    <p:sldId id="261" r:id="rId63"/>
    <p:sldId id="299" r:id="rId64"/>
    <p:sldId id="329" r:id="rId65"/>
    <p:sldId id="296" r:id="rId66"/>
    <p:sldId id="300" r:id="rId67"/>
    <p:sldId id="297" r:id="rId68"/>
    <p:sldId id="301" r:id="rId69"/>
    <p:sldId id="337" r:id="rId70"/>
    <p:sldId id="298" r:id="rId71"/>
    <p:sldId id="338" r:id="rId72"/>
    <p:sldId id="304" r:id="rId73"/>
    <p:sldId id="352" r:id="rId74"/>
    <p:sldId id="310" r:id="rId75"/>
    <p:sldId id="311" r:id="rId76"/>
    <p:sldId id="353" r:id="rId77"/>
    <p:sldId id="312" r:id="rId78"/>
    <p:sldId id="305" r:id="rId79"/>
    <p:sldId id="354" r:id="rId80"/>
    <p:sldId id="313" r:id="rId81"/>
    <p:sldId id="314" r:id="rId82"/>
    <p:sldId id="309" r:id="rId83"/>
    <p:sldId id="306" r:id="rId84"/>
    <p:sldId id="330" r:id="rId85"/>
    <p:sldId id="302" r:id="rId86"/>
    <p:sldId id="358" r:id="rId87"/>
    <p:sldId id="307" r:id="rId88"/>
    <p:sldId id="331" r:id="rId89"/>
    <p:sldId id="332" r:id="rId90"/>
    <p:sldId id="308" r:id="rId91"/>
    <p:sldId id="355" r:id="rId92"/>
    <p:sldId id="315" r:id="rId93"/>
    <p:sldId id="334" r:id="rId94"/>
    <p:sldId id="303" r:id="rId95"/>
    <p:sldId id="335" r:id="rId9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115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C6C35-B343-4F54-A7D7-65693A22A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15394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9E840-790E-4318-8C47-5AE691393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5763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661E0-E51A-42B7-8433-361B7A8D6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8189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E7FDD-39B0-4340-85B9-B75D7BEBB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7822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02002-B410-417F-B615-0E1B2FC31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3221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D44BC-B2D3-4163-BDCE-3A3098491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4410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Щелкните этот значок, чтобы добавить изображение из Интернета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74BDD-8E6E-45F6-8754-899B5A713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22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EAA55-0563-47AB-932F-E42611AB6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C22A2-54EA-4322-A51E-C96BB02B5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0716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915F2-0361-4F57-B4B1-1871FD3EB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92208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B9C97-22CF-415B-B096-4970295EA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8548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50423-6E8B-4A85-AAA8-7D562A8A5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0535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C6F07-8DC5-4399-A8DF-7A3E5EDDB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42697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92679-99F4-4959-AB91-2DF987189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0174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0CE20-989B-4AF9-BF66-3059F27B4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0088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BB3AC-D1CF-4F19-9D4B-CFECA5DAC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37449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CE073FD-A278-49D5-BCAF-D7E2F612D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2.xml"/><Relationship Id="rId3" Type="http://schemas.openxmlformats.org/officeDocument/2006/relationships/slide" Target="slide38.xml"/><Relationship Id="rId7" Type="http://schemas.openxmlformats.org/officeDocument/2006/relationships/slide" Target="slide57.xml"/><Relationship Id="rId12" Type="http://schemas.openxmlformats.org/officeDocument/2006/relationships/slide" Target="slide50.xml"/><Relationship Id="rId17" Type="http://schemas.openxmlformats.org/officeDocument/2006/relationships/slide" Target="slide3.xml"/><Relationship Id="rId2" Type="http://schemas.openxmlformats.org/officeDocument/2006/relationships/slide" Target="slide36.xml"/><Relationship Id="rId16" Type="http://schemas.openxmlformats.org/officeDocument/2006/relationships/slide" Target="slide44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43.xml"/><Relationship Id="rId11" Type="http://schemas.openxmlformats.org/officeDocument/2006/relationships/slide" Target="slide49.xml"/><Relationship Id="rId5" Type="http://schemas.openxmlformats.org/officeDocument/2006/relationships/slide" Target="slide42.xml"/><Relationship Id="rId15" Type="http://schemas.openxmlformats.org/officeDocument/2006/relationships/slide" Target="slide56.xml"/><Relationship Id="rId10" Type="http://schemas.openxmlformats.org/officeDocument/2006/relationships/slide" Target="slide48.xml"/><Relationship Id="rId4" Type="http://schemas.openxmlformats.org/officeDocument/2006/relationships/slide" Target="slide40.xml"/><Relationship Id="rId9" Type="http://schemas.openxmlformats.org/officeDocument/2006/relationships/slide" Target="slide47.xml"/><Relationship Id="rId14" Type="http://schemas.openxmlformats.org/officeDocument/2006/relationships/slide" Target="slide5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30.xml"/><Relationship Id="rId3" Type="http://schemas.openxmlformats.org/officeDocument/2006/relationships/slide" Target="slide21.xml"/><Relationship Id="rId7" Type="http://schemas.openxmlformats.org/officeDocument/2006/relationships/slide" Target="slide17.xml"/><Relationship Id="rId12" Type="http://schemas.openxmlformats.org/officeDocument/2006/relationships/slide" Target="slide28.xml"/><Relationship Id="rId17" Type="http://schemas.openxmlformats.org/officeDocument/2006/relationships/slide" Target="slide3.xml"/><Relationship Id="rId2" Type="http://schemas.openxmlformats.org/officeDocument/2006/relationships/slide" Target="slide5.xml"/><Relationship Id="rId16" Type="http://schemas.openxmlformats.org/officeDocument/2006/relationships/slide" Target="slide34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5.xml"/><Relationship Id="rId11" Type="http://schemas.openxmlformats.org/officeDocument/2006/relationships/slide" Target="slide27.xml"/><Relationship Id="rId5" Type="http://schemas.openxmlformats.org/officeDocument/2006/relationships/slide" Target="slide13.xml"/><Relationship Id="rId15" Type="http://schemas.openxmlformats.org/officeDocument/2006/relationships/slide" Target="slide32.xml"/><Relationship Id="rId10" Type="http://schemas.openxmlformats.org/officeDocument/2006/relationships/slide" Target="slide25.xml"/><Relationship Id="rId4" Type="http://schemas.openxmlformats.org/officeDocument/2006/relationships/slide" Target="slide11.xml"/><Relationship Id="rId9" Type="http://schemas.openxmlformats.org/officeDocument/2006/relationships/slide" Target="slide7.xml"/><Relationship Id="rId14" Type="http://schemas.openxmlformats.org/officeDocument/2006/relationships/slide" Target="slide3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slide" Target="slide35.xml"/><Relationship Id="rId4" Type="http://schemas.openxmlformats.org/officeDocument/2006/relationships/image" Target="../media/image30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63.xml"/><Relationship Id="rId13" Type="http://schemas.openxmlformats.org/officeDocument/2006/relationships/slide" Target="slide85.xml"/><Relationship Id="rId3" Type="http://schemas.openxmlformats.org/officeDocument/2006/relationships/slide" Target="slide6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slide" Target="slide3.xml"/><Relationship Id="rId2" Type="http://schemas.openxmlformats.org/officeDocument/2006/relationships/slide" Target="slide65.xml"/><Relationship Id="rId16" Type="http://schemas.openxmlformats.org/officeDocument/2006/relationships/slide" Target="slide94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74.xml"/><Relationship Id="rId11" Type="http://schemas.openxmlformats.org/officeDocument/2006/relationships/slide" Target="slide82.xml"/><Relationship Id="rId5" Type="http://schemas.openxmlformats.org/officeDocument/2006/relationships/slide" Target="slide72.xml"/><Relationship Id="rId15" Type="http://schemas.openxmlformats.org/officeDocument/2006/relationships/slide" Target="slide92.xml"/><Relationship Id="rId10" Type="http://schemas.openxmlformats.org/officeDocument/2006/relationships/slide" Target="slide81.xml"/><Relationship Id="rId4" Type="http://schemas.openxmlformats.org/officeDocument/2006/relationships/slide" Target="slide75.xml"/><Relationship Id="rId9" Type="http://schemas.openxmlformats.org/officeDocument/2006/relationships/slide" Target="slide66.xml"/><Relationship Id="rId14" Type="http://schemas.openxmlformats.org/officeDocument/2006/relationships/slide" Target="slide9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80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slide" Target="slide69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7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slide" Target="slide87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93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8077200" cy="4114800"/>
          </a:xfrm>
        </p:spPr>
        <p:txBody>
          <a:bodyPr/>
          <a:lstStyle/>
          <a:p>
            <a:r>
              <a:rPr lang="ru-RU" altLang="ru-RU" sz="88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Своя игра</a:t>
            </a:r>
            <a:br>
              <a:rPr lang="ru-RU" altLang="ru-RU" sz="8800" smtClean="0">
                <a:solidFill>
                  <a:schemeClr val="folHlink"/>
                </a:solidFill>
                <a:latin typeface="Times New Roman" panose="02020603050405020304" pitchFamily="18" charset="0"/>
              </a:rPr>
            </a:br>
            <a:r>
              <a:rPr lang="ru-RU" altLang="ru-RU" sz="88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«Древний Рим»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495800"/>
            <a:ext cx="6934200" cy="1981200"/>
          </a:xfrm>
        </p:spPr>
        <p:txBody>
          <a:bodyPr/>
          <a:lstStyle/>
          <a:p>
            <a:endParaRPr lang="ru-RU" altLang="ru-RU" smtClean="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att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65772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7620000" y="4725988"/>
            <a:ext cx="715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r>
              <a:rPr lang="ru-RU" altLang="ru-RU" sz="6000" b="1" smtClean="0">
                <a:solidFill>
                  <a:srgbClr val="00B050"/>
                </a:solidFill>
              </a:rPr>
              <a:t>Императоры 30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362200"/>
            <a:ext cx="7696200" cy="1981200"/>
          </a:xfrm>
        </p:spPr>
        <p:txBody>
          <a:bodyPr/>
          <a:lstStyle/>
          <a:p>
            <a:r>
              <a:rPr lang="ru-RU" altLang="ru-RU" sz="4400" b="1" smtClean="0">
                <a:solidFill>
                  <a:srgbClr val="C00000"/>
                </a:solidFill>
              </a:rPr>
              <a:t>Этот человек стал первым пожизненным императором</a:t>
            </a:r>
            <a:endParaRPr lang="ru-RU" altLang="ru-RU" b="1" smtClean="0">
              <a:solidFill>
                <a:srgbClr val="C00000"/>
              </a:solidFill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8001000" y="41910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828800" y="5105400"/>
            <a:ext cx="633888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6000" dirty="0" smtClean="0">
                <a:solidFill>
                  <a:schemeClr val="folHlink"/>
                </a:solidFill>
                <a:latin typeface="+mj-lt"/>
                <a:hlinkClick r:id="rId3" action="ppaction://hlinksldjump"/>
              </a:rPr>
              <a:t>Октавиан Август</a:t>
            </a:r>
            <a:endParaRPr lang="ru-RU" sz="6000" dirty="0" smtClean="0">
              <a:solidFill>
                <a:schemeClr val="folHlink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/>
      <p:bldP spid="225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att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416401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7620000" y="4725988"/>
            <a:ext cx="715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ru-RU" altLang="ru-RU" sz="6000" b="1" smtClean="0">
                <a:solidFill>
                  <a:srgbClr val="00B050"/>
                </a:solidFill>
              </a:rPr>
              <a:t>Армия 10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362200"/>
            <a:ext cx="7696200" cy="1752600"/>
          </a:xfrm>
        </p:spPr>
        <p:txBody>
          <a:bodyPr/>
          <a:lstStyle/>
          <a:p>
            <a:r>
              <a:rPr lang="ru-RU" altLang="ru-RU" sz="4400" b="1" smtClean="0">
                <a:solidFill>
                  <a:srgbClr val="C00000"/>
                </a:solidFill>
              </a:rPr>
              <a:t>Именно это было основной единицей римского войска</a:t>
            </a:r>
            <a:endParaRPr lang="ru-RU" altLang="ru-RU" b="1" smtClean="0">
              <a:solidFill>
                <a:srgbClr val="C00000"/>
              </a:solidFill>
            </a:endParaRPr>
          </a:p>
        </p:txBody>
      </p:sp>
      <p:sp>
        <p:nvSpPr>
          <p:cNvPr id="14340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070725" y="42291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870325" y="4854575"/>
            <a:ext cx="29146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6000" i="1" dirty="0" smtClean="0">
                <a:solidFill>
                  <a:schemeClr val="folHlink"/>
                </a:solidFill>
                <a:latin typeface="+mj-lt"/>
                <a:hlinkClick r:id="rId3" action="ppaction://hlinksldjump"/>
              </a:rPr>
              <a:t>Легион</a:t>
            </a:r>
            <a:endParaRPr lang="ru-RU" sz="6000" dirty="0" smtClean="0">
              <a:solidFill>
                <a:schemeClr val="folHlink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18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/>
      <p:bldP spid="245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легион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077200" cy="518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7620000" y="62484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ru-RU" altLang="ru-RU" sz="6000" b="1" smtClean="0">
                <a:solidFill>
                  <a:srgbClr val="00B050"/>
                </a:solidFill>
              </a:rPr>
              <a:t>Армия 20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828800"/>
            <a:ext cx="6400800" cy="1752600"/>
          </a:xfrm>
        </p:spPr>
        <p:txBody>
          <a:bodyPr/>
          <a:lstStyle/>
          <a:p>
            <a:r>
              <a:rPr lang="ru-RU" altLang="ru-RU" sz="4400" b="1" smtClean="0">
                <a:solidFill>
                  <a:srgbClr val="C00000"/>
                </a:solidFill>
              </a:rPr>
              <a:t>Так называли опытного солдата.</a:t>
            </a:r>
            <a:r>
              <a:rPr lang="ru-RU" altLang="ru-RU" b="1" smtClean="0">
                <a:solidFill>
                  <a:srgbClr val="C00000"/>
                </a:solidFill>
              </a:rPr>
              <a:t> </a:t>
            </a:r>
            <a:endParaRPr lang="ru-RU" altLang="ru-RU" b="1" i="1" smtClean="0">
              <a:solidFill>
                <a:srgbClr val="C00000"/>
              </a:solidFill>
            </a:endParaRPr>
          </a:p>
        </p:txBody>
      </p:sp>
      <p:sp>
        <p:nvSpPr>
          <p:cNvPr id="16388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689725" y="40767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971800" y="4648200"/>
            <a:ext cx="3016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sz="6000" i="1" dirty="0" smtClean="0">
                <a:solidFill>
                  <a:schemeClr val="folHlink"/>
                </a:solidFill>
                <a:latin typeface="+mj-lt"/>
                <a:hlinkClick r:id="rId3" action="ppaction://hlinksldjump"/>
              </a:rPr>
              <a:t>ветеран</a:t>
            </a:r>
            <a:endParaRPr lang="ru-RU" sz="6000" i="1" dirty="0" smtClean="0">
              <a:solidFill>
                <a:schemeClr val="folHlink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1800" dirty="0" smtClean="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/>
      <p:bldP spid="266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легион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3821113" cy="640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UE1SCABP2Y3CCAJPH6D0CAB6BGIICANWA5C4CAB3ZJSCCAKPEWW0CAHD72CTCAI13OSKCAKCB4AWCAJC8U3JCAE01ROECAHA0ZWDCA0804YDCAHT5WOUCAT0493KCA6HJMNJCALUZ91GCASNZ9ALCA4SKPH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008438" cy="617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8428038" y="6491288"/>
            <a:ext cx="715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4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/>
          <a:lstStyle/>
          <a:p>
            <a:r>
              <a:rPr lang="ru-RU" altLang="ru-RU" sz="6000" b="1" smtClean="0">
                <a:solidFill>
                  <a:srgbClr val="00B050"/>
                </a:solidFill>
              </a:rPr>
              <a:t>Армия 30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905000"/>
            <a:ext cx="76962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3600" smtClean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4400" b="1" smtClean="0">
                <a:solidFill>
                  <a:srgbClr val="C00000"/>
                </a:solidFill>
              </a:rPr>
              <a:t>Что входило в вооружение римского легионера?</a:t>
            </a:r>
            <a:r>
              <a:rPr lang="ru-RU" altLang="ru-RU" b="1" smtClean="0">
                <a:solidFill>
                  <a:srgbClr val="C00000"/>
                </a:solidFill>
              </a:rPr>
              <a:t> </a:t>
            </a:r>
            <a:endParaRPr lang="ru-RU" altLang="ru-RU" b="1" i="1" smtClean="0">
              <a:solidFill>
                <a:srgbClr val="C00000"/>
              </a:solidFill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7848600" y="45720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066800" y="4724400"/>
            <a:ext cx="6629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ru-RU" sz="6000" i="1" dirty="0" smtClean="0">
                <a:solidFill>
                  <a:schemeClr val="folHlink"/>
                </a:solidFill>
                <a:latin typeface="+mj-lt"/>
                <a:hlinkClick r:id="rId3" action="ppaction://hlinksldjump"/>
              </a:rPr>
              <a:t>копье, меч, щит</a:t>
            </a:r>
            <a:endParaRPr lang="ru-RU" sz="6000" i="1" dirty="0" smtClean="0">
              <a:solidFill>
                <a:schemeClr val="folHlink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6000" dirty="0" smtClean="0">
              <a:solidFill>
                <a:schemeClr val="folHlink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/>
      <p:bldP spid="286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ветер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924800" cy="6221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8428038" y="6019800"/>
            <a:ext cx="715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ru-RU" altLang="ru-RU" sz="6000" b="1" smtClean="0">
                <a:solidFill>
                  <a:srgbClr val="00B050"/>
                </a:solidFill>
              </a:rPr>
              <a:t>Религия 10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438400"/>
            <a:ext cx="7543800" cy="1752600"/>
          </a:xfrm>
        </p:spPr>
        <p:txBody>
          <a:bodyPr/>
          <a:lstStyle/>
          <a:p>
            <a:r>
              <a:rPr lang="ru-RU" altLang="ru-RU" sz="4400" b="1" smtClean="0">
                <a:solidFill>
                  <a:srgbClr val="C00000"/>
                </a:solidFill>
              </a:rPr>
              <a:t>Этого бога называли «двуликий»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7604125" y="46101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794125" y="4857750"/>
            <a:ext cx="18970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sz="6000" i="1" dirty="0" smtClean="0">
                <a:solidFill>
                  <a:schemeClr val="folHlink"/>
                </a:solidFill>
                <a:latin typeface="+mj-lt"/>
                <a:hlinkClick r:id="rId3" action="ppaction://hlinksldjump"/>
              </a:rPr>
              <a:t>Янус</a:t>
            </a:r>
            <a:endParaRPr lang="ru-RU" sz="6000" dirty="0" smtClean="0">
              <a:solidFill>
                <a:schemeClr val="folHlink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18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/>
      <p:bldP spid="307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r>
              <a:rPr lang="ru-RU" altLang="ru-RU" sz="5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Правила игры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990600"/>
            <a:ext cx="8610600" cy="5867400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Каждая команда по очереди выбирает тему и цену вопроса, на обсуждение дается 15 секунд, затем команда дает ответ, а капитан фиксирует в карточке команды, кто заработал баллы. Помощник учителя фиксирует в карточках команды или на доске сумму баллов (+ -) по каждому ответу и в конце тура подводит общий счет команд. Команда, набравшая большую сумму баллов, считается победителем. Оценки в конце игры выставляет учитель на основании личного счета участников и достижения команды.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ян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267200" cy="640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7" descr="янус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586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7696200" y="62484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4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ru-RU" altLang="ru-RU" sz="6000" b="1" smtClean="0">
                <a:solidFill>
                  <a:schemeClr val="folHlink"/>
                </a:solidFill>
              </a:rPr>
              <a:t>Кот в мешке 20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951038"/>
            <a:ext cx="7696200" cy="1752600"/>
          </a:xfrm>
        </p:spPr>
        <p:txBody>
          <a:bodyPr/>
          <a:lstStyle/>
          <a:p>
            <a:r>
              <a:rPr lang="ru-RU" altLang="ru-RU" sz="4400" b="1" smtClean="0">
                <a:solidFill>
                  <a:srgbClr val="FF0000"/>
                </a:solidFill>
              </a:rPr>
              <a:t>Этот бог, по легенде, был отцом Ромула и Рема</a:t>
            </a:r>
            <a:r>
              <a:rPr lang="ru-RU" altLang="ru-RU" sz="4400" b="1" smtClean="0">
                <a:solidFill>
                  <a:schemeClr val="folHlink"/>
                </a:solidFill>
              </a:rPr>
              <a:t>.</a:t>
            </a:r>
            <a:r>
              <a:rPr lang="ru-RU" altLang="ru-RU" sz="4400" b="1" smtClean="0"/>
              <a:t> 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7146925" y="45339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022725" y="4552950"/>
            <a:ext cx="20669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sz="6000" i="1" dirty="0" smtClean="0">
                <a:solidFill>
                  <a:schemeClr val="folHlink"/>
                </a:solidFill>
                <a:latin typeface="+mj-lt"/>
                <a:hlinkClick r:id="rId3" action="ppaction://hlinksldjump"/>
              </a:rPr>
              <a:t>Марс</a:t>
            </a:r>
            <a:endParaRPr lang="ru-RU" sz="6000" dirty="0" smtClean="0">
              <a:solidFill>
                <a:schemeClr val="folHlink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18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 build="p"/>
      <p:bldP spid="368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мар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457700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марс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374" y="230875"/>
            <a:ext cx="4002088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8153400" y="6491288"/>
            <a:ext cx="715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4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folHlink"/>
                </a:solidFill>
                <a:latin typeface="+mn-lt"/>
              </a:rPr>
              <a:t>Религия 20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438400"/>
            <a:ext cx="6400800" cy="1752600"/>
          </a:xfrm>
        </p:spPr>
        <p:txBody>
          <a:bodyPr/>
          <a:lstStyle/>
          <a:p>
            <a:r>
              <a:rPr lang="ru-RU" altLang="ru-RU" sz="4400" b="1" smtClean="0">
                <a:solidFill>
                  <a:srgbClr val="FF0000"/>
                </a:solidFill>
              </a:rPr>
              <a:t>Мать Ромула и Рема была жрицей этой богини</a:t>
            </a:r>
            <a:r>
              <a:rPr lang="ru-RU" altLang="ru-RU" sz="4400" b="1" i="1" smtClean="0">
                <a:solidFill>
                  <a:srgbClr val="FF0000"/>
                </a:solidFill>
              </a:rPr>
              <a:t>. </a:t>
            </a:r>
            <a:endParaRPr lang="ru-RU" altLang="ru-RU" sz="4400" b="1" smtClean="0">
              <a:solidFill>
                <a:srgbClr val="FF0000"/>
              </a:solidFill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7299325" y="47625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124200" y="5011738"/>
            <a:ext cx="2392363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6000" i="1">
                <a:solidFill>
                  <a:schemeClr val="folHlink"/>
                </a:solidFill>
                <a:latin typeface="Times New Roman" panose="02020603050405020304" pitchFamily="18" charset="0"/>
                <a:hlinkClick r:id="rId3" action="ppaction://hlinksldjump"/>
              </a:rPr>
              <a:t>Весты</a:t>
            </a: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/>
      <p:bldP spid="327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храм вес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924800" cy="6418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8428038" y="6172200"/>
            <a:ext cx="715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Религия 30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514600"/>
            <a:ext cx="7239000" cy="17526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Эта богиня счастья и удачи, защитница женщин.</a:t>
            </a:r>
            <a:r>
              <a:rPr lang="ru-RU" altLang="ru-RU" sz="440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7146925" y="46863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657600" y="4800600"/>
            <a:ext cx="320675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6000" i="1">
                <a:solidFill>
                  <a:schemeClr val="folHlink"/>
                </a:solidFill>
                <a:latin typeface="Times New Roman" panose="02020603050405020304" pitchFamily="18" charset="0"/>
                <a:hlinkClick r:id="rId3" action="ppaction://hlinksldjump"/>
              </a:rPr>
              <a:t>Фортуна</a:t>
            </a:r>
            <a:endParaRPr lang="ru-RU" altLang="ru-RU" sz="6000" i="1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/>
      <p:bldP spid="348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колесо форту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248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8077200" y="60198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305800" cy="1470025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Крылатые выражения 10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09800"/>
            <a:ext cx="82296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Этим принципом руководствовались римляне, когда завоевывали другие народы.</a:t>
            </a:r>
            <a:r>
              <a:rPr lang="ru-RU" altLang="ru-RU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85800" y="5181600"/>
            <a:ext cx="75644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</a:rPr>
              <a:t>«Разделяй и властвуй»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7299325" y="49911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build="p"/>
      <p:bldP spid="389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8305800" cy="1447800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Крылатые выражения 20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828800"/>
            <a:ext cx="7543800" cy="24384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Это выражение произносят, когда хотят подчеркнуть свою особую настойчивость. </a:t>
            </a:r>
            <a:endParaRPr lang="ru-RU" altLang="ru-RU" sz="4400" i="1" smtClean="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8001000" y="39624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81000" y="4267200"/>
            <a:ext cx="83820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4800" i="1">
                <a:solidFill>
                  <a:schemeClr val="folHlink"/>
                </a:solidFill>
                <a:latin typeface="Times New Roman" panose="02020603050405020304" pitchFamily="18" charset="0"/>
                <a:hlinkClick r:id="rId3" action="ppaction://hlinksldjump"/>
              </a:rPr>
              <a:t>«А ещё я считаю, что Карфаген должен быть разрушен!»</a:t>
            </a:r>
            <a:endParaRPr lang="ru-RU" altLang="ru-RU" sz="4800" i="1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4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/>
      <p:bldP spid="409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карфаген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8229600" y="61722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Ход игры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6000" smtClean="0">
                <a:solidFill>
                  <a:srgbClr val="C00000"/>
                </a:solidFill>
                <a:latin typeface="Times New Roman" panose="02020603050405020304" pitchFamily="18" charset="0"/>
                <a:hlinkClick r:id="rId2" action="ppaction://hlinksldjump"/>
              </a:rPr>
              <a:t>Первый тур</a:t>
            </a:r>
            <a:endParaRPr lang="ru-RU" altLang="ru-RU" sz="600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ru-RU" altLang="ru-RU" sz="6000" smtClean="0">
                <a:solidFill>
                  <a:srgbClr val="C00000"/>
                </a:solidFill>
                <a:latin typeface="Times New Roman" panose="02020603050405020304" pitchFamily="18" charset="0"/>
                <a:hlinkClick r:id="rId3" action="ppaction://hlinksldjump"/>
              </a:rPr>
              <a:t>Второй тур</a:t>
            </a:r>
            <a:endParaRPr lang="ru-RU" altLang="ru-RU" sz="600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ru-RU" altLang="ru-RU" sz="6000" smtClean="0">
                <a:solidFill>
                  <a:srgbClr val="C00000"/>
                </a:solidFill>
                <a:latin typeface="Times New Roman" panose="02020603050405020304" pitchFamily="18" charset="0"/>
                <a:hlinkClick r:id="rId4" action="ppaction://hlinksldjump"/>
              </a:rPr>
              <a:t>Третий тур</a:t>
            </a:r>
            <a:endParaRPr lang="ru-RU" altLang="ru-RU" sz="600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457200"/>
            <a:ext cx="8610600" cy="1470025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Крылатые выражения 30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8001000" cy="243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4800" smtClean="0">
                <a:latin typeface="Times New Roman" panose="02020603050405020304" pitchFamily="18" charset="0"/>
              </a:rPr>
              <a:t> </a:t>
            </a:r>
            <a:r>
              <a:rPr lang="ru-RU" altLang="ru-RU" sz="48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Это выражение произносят, когда победа досталась ценой огромных потерь и приведет к поражению.</a:t>
            </a:r>
            <a:endParaRPr lang="ru-RU" altLang="ru-RU" sz="4800" smtClean="0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7146925" y="46863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295400" y="4953000"/>
            <a:ext cx="6172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6000" i="1">
                <a:solidFill>
                  <a:schemeClr val="folHlink"/>
                </a:solidFill>
                <a:latin typeface="Times New Roman" panose="02020603050405020304" pitchFamily="18" charset="0"/>
              </a:rPr>
              <a:t>«Пиррова победа»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  <p:bldP spid="430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Даты 10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05000"/>
            <a:ext cx="7772400" cy="22860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Эта дата считается датой основания Рима и началом летоисчисления римлян.</a:t>
            </a:r>
            <a:r>
              <a:rPr lang="ru-RU" altLang="ru-RU" sz="4400" smtClean="0"/>
              <a:t> 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7832725" y="43815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762000" y="4876800"/>
            <a:ext cx="7558088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6000" i="1">
                <a:solidFill>
                  <a:schemeClr val="folHlink"/>
                </a:solidFill>
                <a:latin typeface="Times New Roman" panose="02020603050405020304" pitchFamily="18" charset="0"/>
              </a:rPr>
              <a:t>21 апреля 753 г. до н.э.</a:t>
            </a: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  <p:bldP spid="4506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Даты 20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9812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smtClean="0"/>
              <a:t> </a:t>
            </a:r>
            <a:r>
              <a:rPr lang="ru-RU" altLang="ru-RU" sz="40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В этот год империя была разделена на Западную и Восточную</a:t>
            </a:r>
            <a:r>
              <a:rPr lang="ru-RU" altLang="ru-RU" sz="4000" i="1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. </a:t>
            </a:r>
            <a:endParaRPr lang="ru-RU" altLang="ru-RU" sz="4000" smtClean="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6689725" y="41529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971800" y="4724400"/>
            <a:ext cx="3100388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6000" i="1">
                <a:solidFill>
                  <a:schemeClr val="folHlink"/>
                </a:solidFill>
                <a:latin typeface="Times New Roman" panose="02020603050405020304" pitchFamily="18" charset="0"/>
                <a:hlinkClick r:id="rId3" action="ppaction://hlinksldjump"/>
              </a:rPr>
              <a:t>335 г. н.э</a:t>
            </a: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/>
      <p:bldP spid="471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M6TYCA6NKZPLCAJ41972CARD6GD6CAU3OWUVCAV546ADCABSDVMECA750M09CAI59OGHCAJ2PH2ECA92H2TACAJMAT4XCA3YQGGDCAJMPOMHCA081YKJCAEYWIBGCA6T10Q2CA0VRYS3CA198YDRCA1Q3D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7772400" cy="624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8229600" y="60198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Даты 30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905000"/>
            <a:ext cx="7543800" cy="28956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В этот год пала Западная Римская империя и, как считают, кончилась история Древнего мира.</a:t>
            </a:r>
            <a:r>
              <a:rPr lang="ru-RU" altLang="ru-RU" sz="440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7467600" y="48768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2895600" y="5257800"/>
            <a:ext cx="403860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6000" i="1">
                <a:solidFill>
                  <a:schemeClr val="folHlink"/>
                </a:solidFill>
                <a:latin typeface="Times New Roman" panose="02020603050405020304" pitchFamily="18" charset="0"/>
              </a:rPr>
              <a:t>476 г. н.э.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build="p"/>
      <p:bldP spid="4916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altLang="ru-RU" sz="6000" smtClean="0">
                <a:solidFill>
                  <a:srgbClr val="FF0000"/>
                </a:solidFill>
                <a:latin typeface="Times New Roman" panose="02020603050405020304" pitchFamily="18" charset="0"/>
              </a:rPr>
              <a:t>Второй тур</a:t>
            </a:r>
          </a:p>
        </p:txBody>
      </p:sp>
      <p:graphicFrame>
        <p:nvGraphicFramePr>
          <p:cNvPr id="11387" name="Group 123"/>
          <p:cNvGraphicFramePr>
            <a:graphicFrameLocks noGrp="1"/>
          </p:cNvGraphicFramePr>
          <p:nvPr>
            <p:ph type="tbl" idx="1"/>
          </p:nvPr>
        </p:nvGraphicFramePr>
        <p:xfrm>
          <a:off x="304800" y="1143000"/>
          <a:ext cx="8534400" cy="5370513"/>
        </p:xfrm>
        <a:graphic>
          <a:graphicData uri="http://schemas.openxmlformats.org/drawingml/2006/table">
            <a:tbl>
              <a:tblPr/>
              <a:tblGrid>
                <a:gridCol w="505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4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Женщины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hlinkClick r:id="rId2" action="ppaction://hlinksldjump"/>
                        </a:rPr>
                        <a:t>10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hlinkClick r:id="rId3" action="ppaction://hlinksldjump"/>
                        </a:rPr>
                        <a:t>20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hlinkClick r:id="rId4" action="ppaction://hlinksldjump"/>
                        </a:rPr>
                        <a:t>30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Крылатые выражения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hlinkClick r:id="rId5" action="ppaction://hlinksldjump"/>
                        </a:rPr>
                        <a:t>10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hlinkClick r:id="rId6" action="ppaction://hlinksldjump"/>
                        </a:rPr>
                        <a:t>20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hlinkClick r:id="rId7" action="ppaction://hlinksldjump"/>
                        </a:rPr>
                        <a:t>30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Администрация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hlinkClick r:id="rId8" action="ppaction://hlinksldjump"/>
                        </a:rPr>
                        <a:t>10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hlinkClick r:id="rId9" action="ppaction://hlinksldjump"/>
                        </a:rPr>
                        <a:t>20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hlinkClick r:id="rId10" action="ppaction://hlinksldjump"/>
                        </a:rPr>
                        <a:t>30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Пунические войны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hlinkClick r:id="rId11" action="ppaction://hlinksldjump"/>
                        </a:rPr>
                        <a:t>10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hlinkClick r:id="rId12" action="ppaction://hlinksldjump"/>
                        </a:rPr>
                        <a:t>20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hlinkClick r:id="rId13" action="ppaction://hlinksldjump"/>
                        </a:rPr>
                        <a:t>30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4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Архитектура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hlinkClick r:id="rId14" action="ppaction://hlinksldjump"/>
                        </a:rPr>
                        <a:t>10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hlinkClick r:id="rId15" action="ppaction://hlinksldjump"/>
                        </a:rPr>
                        <a:t>20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hlinkClick r:id="rId16" action="ppaction://hlinksldjump"/>
                        </a:rPr>
                        <a:t>30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899" name="Text Box 124"/>
          <p:cNvSpPr txBox="1">
            <a:spLocks noChangeArrowheads="1"/>
          </p:cNvSpPr>
          <p:nvPr/>
        </p:nvSpPr>
        <p:spPr bwMode="auto">
          <a:xfrm>
            <a:off x="8001000" y="3048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17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Женщины 10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209800"/>
            <a:ext cx="7696200" cy="2514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smtClean="0">
                <a:latin typeface="Times New Roman" panose="02020603050405020304" pitchFamily="18" charset="0"/>
              </a:rPr>
              <a:t> </a:t>
            </a:r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Эта женщина была женой Антония и царицей Египта, покончила с собой, когда римляне завоевали её страну.</a:t>
            </a:r>
            <a:r>
              <a:rPr lang="ru-RU" altLang="ru-RU" sz="440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7070725" y="46101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048000" y="5105400"/>
            <a:ext cx="3590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  <a:hlinkClick r:id="rId3" action="ppaction://hlinksldjump"/>
              </a:rPr>
              <a:t>Клеопатра</a:t>
            </a: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/>
      <p:bldP spid="5120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клеопа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36403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5" descr="клеопат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28600"/>
            <a:ext cx="44386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8077200" y="6491288"/>
            <a:ext cx="715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4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Женщины 20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295400"/>
            <a:ext cx="7848600" cy="41910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Эта женщина гордилась своими сыновьями и когда её жалели по поводу их смерти, сказала такие слова: «Я никогда не назову себя несчастной, ведь я родила…!»</a:t>
            </a:r>
          </a:p>
          <a:p>
            <a:endParaRPr lang="ru-RU" altLang="ru-RU" smtClean="0">
              <a:solidFill>
                <a:schemeClr val="folHlink"/>
              </a:solidFill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295400" y="5486400"/>
            <a:ext cx="5441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  <a:hlinkClick r:id="rId2" action="ppaction://hlinksldjump"/>
              </a:rPr>
              <a:t>Корнелия Гракх</a:t>
            </a: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7848600" y="54864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build="p"/>
      <p:bldP spid="5530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180px-Laurent_de_la_La_Hyre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254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8153400" y="60960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Первый тур</a:t>
            </a:r>
          </a:p>
        </p:txBody>
      </p:sp>
      <p:graphicFrame>
        <p:nvGraphicFramePr>
          <p:cNvPr id="9260" name="Group 44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5053013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47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</a:rPr>
                        <a:t>Императоры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2" action="ppaction://hlinksldjump"/>
                        </a:rPr>
                        <a:t>10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3" action="ppaction://hlinksldjump"/>
                        </a:rPr>
                        <a:t>20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4" action="ppaction://hlinksldjump"/>
                        </a:rPr>
                        <a:t>30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7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</a:rPr>
                        <a:t>Армия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5" action="ppaction://hlinksldjump"/>
                        </a:rPr>
                        <a:t>10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6" action="ppaction://hlinksldjump"/>
                        </a:rPr>
                        <a:t>20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7" action="ppaction://hlinksldjump"/>
                        </a:rPr>
                        <a:t>30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3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</a:rPr>
                        <a:t>Религия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8" action="ppaction://hlinksldjump"/>
                        </a:rPr>
                        <a:t>10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9" action="ppaction://hlinksldjump"/>
                        </a:rPr>
                        <a:t>20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10" action="ppaction://hlinksldjump"/>
                        </a:rPr>
                        <a:t>30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25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</a:rPr>
                        <a:t>Крылатые выражения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11" action="ppaction://hlinksldjump"/>
                        </a:rPr>
                        <a:t>10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12" action="ppaction://hlinksldjump"/>
                        </a:rPr>
                        <a:t>20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13" action="ppaction://hlinksldjump"/>
                        </a:rPr>
                        <a:t>30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7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</a:rPr>
                        <a:t>Даты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14" action="ppaction://hlinksldjump"/>
                        </a:rPr>
                        <a:t>10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15" action="ppaction://hlinksldjump"/>
                        </a:rPr>
                        <a:t>20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16" action="ppaction://hlinksldjump"/>
                        </a:rPr>
                        <a:t>30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55" name="Text Box 45"/>
          <p:cNvSpPr txBox="1">
            <a:spLocks noChangeArrowheads="1"/>
          </p:cNvSpPr>
          <p:nvPr/>
        </p:nvSpPr>
        <p:spPr bwMode="auto">
          <a:xfrm>
            <a:off x="7924800" y="687388"/>
            <a:ext cx="715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17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Женщины 30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286000"/>
            <a:ext cx="7086600" cy="19050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Так называли замужнюю женщину.</a:t>
            </a:r>
            <a:r>
              <a:rPr lang="ru-RU" altLang="ru-RU" smtClean="0">
                <a:latin typeface="Times New Roman" panose="02020603050405020304" pitchFamily="18" charset="0"/>
              </a:rPr>
              <a:t> </a:t>
            </a:r>
            <a:endParaRPr lang="ru-RU" altLang="ru-RU" smtClean="0"/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7299325" y="45339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641725" y="4400550"/>
            <a:ext cx="30416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  <a:hlinkClick r:id="rId3" action="ppaction://hlinksldjump"/>
              </a:rPr>
              <a:t>Матрона</a:t>
            </a: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/>
      <p:bldP spid="5939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i?id=2409301&amp;to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60198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" descr="вестал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304800"/>
            <a:ext cx="29559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457200" y="57912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4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7772400" cy="1828800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Крылатые выражения</a:t>
            </a:r>
            <a:b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</a:br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14600"/>
            <a:ext cx="8001000" cy="17526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Эта фраза звучит, когда предает близкий друг или соратник. 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533400" y="4495800"/>
            <a:ext cx="8077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6000" i="1">
                <a:solidFill>
                  <a:schemeClr val="folHlink"/>
                </a:solidFill>
                <a:latin typeface="Times New Roman" panose="02020603050405020304" pitchFamily="18" charset="0"/>
              </a:rPr>
              <a:t>«И ты, Брут?!»</a:t>
            </a: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7696200" y="45720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build="p"/>
      <p:bldP spid="5735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7924800" cy="1924050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Крылатые выражения</a:t>
            </a:r>
            <a:b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</a:br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90800"/>
            <a:ext cx="7696200" cy="16764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Эта фраза означает легкую победу.</a:t>
            </a:r>
            <a:r>
              <a:rPr lang="ru-RU" altLang="ru-RU" sz="440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685800" y="5181600"/>
            <a:ext cx="7239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6000">
              <a:latin typeface="Times New Roman" panose="02020603050405020304" pitchFamily="18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609600" y="4724400"/>
            <a:ext cx="8077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6000" i="1">
                <a:solidFill>
                  <a:schemeClr val="folHlink"/>
                </a:solidFill>
                <a:latin typeface="Times New Roman" panose="02020603050405020304" pitchFamily="18" charset="0"/>
              </a:rPr>
              <a:t>«Пришел, увидел, победил»</a:t>
            </a:r>
          </a:p>
        </p:txBody>
      </p:sp>
      <p:sp>
        <p:nvSpPr>
          <p:cNvPr id="45062" name="Text Box 8"/>
          <p:cNvSpPr txBox="1">
            <a:spLocks noChangeArrowheads="1"/>
          </p:cNvSpPr>
          <p:nvPr/>
        </p:nvSpPr>
        <p:spPr bwMode="auto">
          <a:xfrm>
            <a:off x="6918325" y="39243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build="p"/>
      <p:bldP spid="5325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Кот в мешке 30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05000"/>
            <a:ext cx="7543800" cy="20574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Это выражение означает бесповоротное решение, решительный поступок.</a:t>
            </a:r>
            <a:r>
              <a:rPr lang="ru-RU" altLang="ru-RU" sz="4400" smtClean="0">
                <a:latin typeface="Times New Roman" panose="02020603050405020304" pitchFamily="18" charset="0"/>
              </a:rPr>
              <a:t> </a:t>
            </a:r>
            <a:endParaRPr lang="ru-RU" altLang="ru-RU" sz="4400" i="1" smtClean="0">
              <a:latin typeface="Times New Roman" panose="02020603050405020304" pitchFamily="18" charset="0"/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974725" y="5086350"/>
            <a:ext cx="6740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6000" i="1">
                <a:solidFill>
                  <a:schemeClr val="folHlink"/>
                </a:solidFill>
                <a:latin typeface="Times New Roman" panose="02020603050405020304" pitchFamily="18" charset="0"/>
              </a:rPr>
              <a:t>«Перейти Рубикон»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7223125" y="43815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1" grpId="0" build="p"/>
      <p:bldP spid="6554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7772400" cy="1676400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Крылатые выражения</a:t>
            </a:r>
            <a:b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</a:br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828800"/>
            <a:ext cx="8382000" cy="2667000"/>
          </a:xfrm>
        </p:spPr>
        <p:txBody>
          <a:bodyPr/>
          <a:lstStyle/>
          <a:p>
            <a:r>
              <a:rPr lang="ru-RU" altLang="ru-RU" sz="4400" smtClean="0"/>
              <a:t> </a:t>
            </a:r>
            <a:r>
              <a:rPr lang="ru-RU" altLang="ru-RU" sz="4400" smtClean="0">
                <a:solidFill>
                  <a:schemeClr val="folHlink"/>
                </a:solidFill>
              </a:rPr>
              <a:t>Эта фраза означает бесповоротное решение, сделать решающий шаг, отдавшись на волю богов.</a:t>
            </a:r>
            <a:r>
              <a:rPr lang="ru-RU" altLang="ru-RU" sz="4400" smtClean="0"/>
              <a:t> 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33400" y="5029200"/>
            <a:ext cx="8153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6000" i="1">
                <a:solidFill>
                  <a:schemeClr val="folHlink"/>
                </a:solidFill>
                <a:latin typeface="Times New Roman" panose="02020603050405020304" pitchFamily="18" charset="0"/>
              </a:rPr>
              <a:t>«Жребий брошен»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7451725" y="47625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build="p"/>
      <p:bldP spid="6144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2152650"/>
          </a:xfrm>
        </p:spPr>
        <p:txBody>
          <a:bodyPr/>
          <a:lstStyle/>
          <a:p>
            <a:r>
              <a:rPr lang="ru-RU" altLang="ru-RU" sz="66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Администрация</a:t>
            </a:r>
            <a:br>
              <a:rPr lang="ru-RU" altLang="ru-RU" sz="6600" smtClean="0">
                <a:solidFill>
                  <a:schemeClr val="folHlink"/>
                </a:solidFill>
                <a:latin typeface="Times New Roman" panose="02020603050405020304" pitchFamily="18" charset="0"/>
              </a:rPr>
            </a:br>
            <a:r>
              <a:rPr lang="ru-RU" altLang="ru-RU" sz="66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438400"/>
            <a:ext cx="83820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40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Этих должностных лиц было двое, их избирали на один год, они руководили всеми делами государства и командовали армией.</a:t>
            </a:r>
            <a:r>
              <a:rPr lang="ru-RU" altLang="ru-RU" sz="2800" smtClean="0"/>
              <a:t> </a:t>
            </a: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7924800" y="50292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200400" y="5257800"/>
            <a:ext cx="2955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</a:rPr>
              <a:t>консулы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build="p"/>
      <p:bldP spid="6349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8001000" cy="1755775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Администрация</a:t>
            </a:r>
            <a:b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</a:br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133600"/>
            <a:ext cx="8458200" cy="27432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Эту должность сначала могли занимать только плебеи, этот человек владел правом «вето» и избирался на один год. 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752600" y="5334000"/>
            <a:ext cx="60404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</a:rPr>
              <a:t>Народный трибун</a:t>
            </a:r>
          </a:p>
        </p:txBody>
      </p:sp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7604125" y="48387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build="p"/>
      <p:bldP spid="6759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458200" cy="1470025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Администрация</a:t>
            </a:r>
            <a:b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</a:br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57400"/>
            <a:ext cx="8153400" cy="23622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Так называли правителя, пользующегося неограниченной властью.</a:t>
            </a:r>
            <a:r>
              <a:rPr lang="ru-RU" altLang="ru-RU" smtClean="0"/>
              <a:t> </a:t>
            </a:r>
            <a:endParaRPr lang="ru-RU" altLang="ru-RU" i="1" smtClean="0"/>
          </a:p>
          <a:p>
            <a:endParaRPr lang="ru-RU" altLang="ru-RU" smtClean="0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3352800" y="5410200"/>
            <a:ext cx="31162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</a:rPr>
              <a:t>диктатор</a:t>
            </a:r>
          </a:p>
        </p:txBody>
      </p:sp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7070725" y="46101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924800" cy="1752600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Пунические войны</a:t>
            </a:r>
            <a:b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</a:br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667000"/>
            <a:ext cx="8001000" cy="17526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Именно столько было Пунических войн.</a:t>
            </a:r>
            <a:r>
              <a:rPr lang="ru-RU" altLang="ru-RU" smtClean="0"/>
              <a:t> </a:t>
            </a:r>
          </a:p>
          <a:p>
            <a:endParaRPr lang="ru-RU" altLang="ru-RU" i="1" smtClean="0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794125" y="4933950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</a:rPr>
              <a:t>Три</a:t>
            </a:r>
          </a:p>
        </p:txBody>
      </p: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6994525" y="43815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build="p"/>
      <p:bldP spid="696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6000" dirty="0" smtClean="0">
                <a:solidFill>
                  <a:schemeClr val="folHlink"/>
                </a:solidFill>
                <a:latin typeface="+mn-lt"/>
              </a:rPr>
              <a:t>Императоры 10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828800"/>
            <a:ext cx="8077200" cy="32766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altLang="ru-RU" sz="4400" b="1" smtClean="0">
                <a:solidFill>
                  <a:srgbClr val="C00000"/>
                </a:solidFill>
              </a:rPr>
              <a:t>Этот человек не был императором, но у него была сильная единоличная власть, именно от него пошло название такой власти «царская»</a:t>
            </a:r>
          </a:p>
        </p:txBody>
      </p:sp>
      <p:sp>
        <p:nvSpPr>
          <p:cNvPr id="6148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620000" y="4725988"/>
            <a:ext cx="715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981200" y="5410200"/>
            <a:ext cx="502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066800" y="5486400"/>
            <a:ext cx="65690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5400" dirty="0" smtClean="0">
                <a:solidFill>
                  <a:schemeClr val="folHlink"/>
                </a:solidFill>
                <a:latin typeface="+mj-lt"/>
                <a:hlinkClick r:id="rId3" action="ppaction://hlinksldjump"/>
              </a:rPr>
              <a:t>Гай Юлий Цезарь</a:t>
            </a:r>
            <a:endParaRPr lang="ru-RU" sz="5400" dirty="0" smtClean="0">
              <a:solidFill>
                <a:schemeClr val="folHlink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/>
      <p:bldP spid="16389" grpId="1" build="p"/>
      <p:bldP spid="1639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8305800" cy="1470025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Пунические войны</a:t>
            </a:r>
            <a:b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</a:br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362200"/>
            <a:ext cx="7848600" cy="22098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Этот человек стал главным героем Второй Пунической войны</a:t>
            </a:r>
          </a:p>
          <a:p>
            <a:endParaRPr lang="ru-RU" altLang="ru-RU" sz="4400" smtClean="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048000" y="5257800"/>
            <a:ext cx="32940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  <a:hlinkClick r:id="rId2" action="ppaction://hlinksldjump"/>
              </a:rPr>
              <a:t>Ганнибал</a:t>
            </a: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7070725" y="47625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build="p"/>
      <p:bldP spid="7373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ганиб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0577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7985125" y="55245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7848600" cy="1752600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Пунические войны</a:t>
            </a:r>
            <a:b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</a:br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209800"/>
            <a:ext cx="7620000" cy="22098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Из-за этого острова разгорелась Первая Пуническая война. </a:t>
            </a:r>
            <a:endParaRPr lang="ru-RU" altLang="ru-RU" sz="4400" i="1" smtClean="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565525" y="4552950"/>
            <a:ext cx="3055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  <a:hlinkClick r:id="rId2" action="ppaction://hlinksldjump"/>
              </a:rPr>
              <a:t>Сицилия</a:t>
            </a: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7299325" y="43815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build="p"/>
      <p:bldP spid="7578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си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572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 descr="сицилл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90800"/>
            <a:ext cx="51816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533400" y="60960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4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7772400" cy="1752600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Архитектура</a:t>
            </a:r>
            <a:b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</a:br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057400"/>
            <a:ext cx="8229600" cy="22860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Эти сооружения римлян дошли до нашей эпохи и строятся до сих пор. </a:t>
            </a: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7451725" y="46863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381000" y="5029200"/>
            <a:ext cx="184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1050925" y="4781550"/>
            <a:ext cx="6797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  <a:hlinkClick r:id="rId3" action="ppaction://hlinksldjump"/>
              </a:rPr>
              <a:t>Дороги, виадуки,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  <a:hlinkClick r:id="rId3" action="ppaction://hlinksldjump"/>
              </a:rPr>
              <a:t>акведуки</a:t>
            </a: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build="p"/>
      <p:bldP spid="7783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att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763000" cy="55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8153400" y="63246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7772400" cy="1828800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Архитектура</a:t>
            </a:r>
            <a:b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</a:br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438400"/>
            <a:ext cx="8001000" cy="22860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Этот материал для строительства изобрели римляне.</a:t>
            </a:r>
            <a:r>
              <a:rPr lang="ru-RU" altLang="ru-RU" smtClean="0"/>
              <a:t> </a:t>
            </a:r>
          </a:p>
          <a:p>
            <a:endParaRPr lang="ru-RU" altLang="ru-RU" smtClean="0"/>
          </a:p>
        </p:txBody>
      </p:sp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7680325" y="48387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3810000" y="5334000"/>
            <a:ext cx="203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</a:rPr>
              <a:t>бетон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build="p"/>
      <p:bldP spid="7987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Кот в мешке 30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524000"/>
            <a:ext cx="7848600" cy="1676400"/>
          </a:xfrm>
        </p:spPr>
        <p:txBody>
          <a:bodyPr/>
          <a:lstStyle/>
          <a:p>
            <a:r>
              <a:rPr lang="ru-RU" altLang="ru-RU" sz="40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Расскажите как римляне строили свои </a:t>
            </a:r>
            <a:r>
              <a:rPr lang="ru-RU" altLang="ru-RU" sz="4000" smtClean="0">
                <a:solidFill>
                  <a:schemeClr val="folHlink"/>
                </a:solidFill>
                <a:latin typeface="Times New Roman" panose="02020603050405020304" pitchFamily="18" charset="0"/>
                <a:hlinkClick r:id="rId2" action="ppaction://hlinksldjump"/>
              </a:rPr>
              <a:t>дороги.</a:t>
            </a:r>
            <a:r>
              <a:rPr lang="ru-RU" altLang="ru-RU" smtClean="0">
                <a:solidFill>
                  <a:schemeClr val="folHlink"/>
                </a:solidFill>
                <a:hlinkClick r:id="rId2" action="ppaction://hlinksldjump"/>
              </a:rPr>
              <a:t> </a:t>
            </a:r>
            <a:endParaRPr lang="ru-RU" altLang="ru-RU" smtClean="0">
              <a:solidFill>
                <a:schemeClr val="folHlink"/>
              </a:solidFill>
            </a:endParaRPr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7543800" y="35052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4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att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325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8001000" y="6019800"/>
            <a:ext cx="708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ответ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8458200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>
                <a:solidFill>
                  <a:schemeClr val="folHlink"/>
                </a:solidFill>
                <a:latin typeface="Times New Roman" panose="02020603050405020304" pitchFamily="18" charset="0"/>
              </a:rPr>
              <a:t>Сначала насыпали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>
                <a:solidFill>
                  <a:schemeClr val="folHlink"/>
                </a:solidFill>
                <a:latin typeface="Times New Roman" panose="02020603050405020304" pitchFamily="18" charset="0"/>
              </a:rPr>
              <a:t>«подушку»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>
                <a:solidFill>
                  <a:schemeClr val="folHlink"/>
                </a:solidFill>
                <a:latin typeface="Times New Roman" panose="02020603050405020304" pitchFamily="18" charset="0"/>
              </a:rPr>
              <a:t>из песка и гравия, а затем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>
                <a:solidFill>
                  <a:schemeClr val="folHlink"/>
                </a:solidFill>
                <a:latin typeface="Times New Roman" panose="02020603050405020304" pitchFamily="18" charset="0"/>
              </a:rPr>
              <a:t>мостили каменными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>
                <a:solidFill>
                  <a:schemeClr val="folHlink"/>
                </a:solidFill>
                <a:latin typeface="Times New Roman" panose="02020603050405020304" pitchFamily="18" charset="0"/>
              </a:rPr>
              <a:t> плитами, по бокам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>
                <a:solidFill>
                  <a:schemeClr val="folHlink"/>
                </a:solidFill>
                <a:latin typeface="Times New Roman" panose="02020603050405020304" pitchFamily="18" charset="0"/>
              </a:rPr>
              <a:t>делали кюветы для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>
                <a:solidFill>
                  <a:schemeClr val="folHlink"/>
                </a:solidFill>
                <a:latin typeface="Times New Roman" panose="02020603050405020304" pitchFamily="18" charset="0"/>
              </a:rPr>
              <a:t> стока воды</a:t>
            </a:r>
            <a:endParaRPr lang="ru-RU" altLang="ru-RU" sz="5400">
              <a:latin typeface="Times New Roman" panose="02020603050405020304" pitchFamily="18" charset="0"/>
            </a:endParaRPr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8077200" y="60960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att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371475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20000" y="4725988"/>
            <a:ext cx="715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8001000" cy="1752600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Архитектура</a:t>
            </a:r>
            <a:b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</a:br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38400"/>
            <a:ext cx="8229600" cy="2057400"/>
          </a:xfrm>
        </p:spPr>
        <p:txBody>
          <a:bodyPr/>
          <a:lstStyle/>
          <a:p>
            <a:r>
              <a:rPr lang="ru-RU" altLang="ru-RU" sz="40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Это свое изобретение римляне повсеместно использовали в строительстве.</a:t>
            </a:r>
            <a:r>
              <a:rPr lang="ru-RU" altLang="ru-RU" sz="400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7620000" y="46482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4022725" y="4857750"/>
            <a:ext cx="18240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  <a:hlinkClick r:id="rId3" action="ppaction://hlinksldjump"/>
              </a:rPr>
              <a:t>Арка</a:t>
            </a: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build="p"/>
      <p:bldP spid="8192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att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2672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5" descr="att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52800"/>
            <a:ext cx="56388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6" descr="att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4191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8"/>
          <p:cNvSpPr txBox="1">
            <a:spLocks noChangeArrowheads="1"/>
          </p:cNvSpPr>
          <p:nvPr/>
        </p:nvSpPr>
        <p:spPr bwMode="auto">
          <a:xfrm>
            <a:off x="0" y="60960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5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pic>
        <p:nvPicPr>
          <p:cNvPr id="63494" name="Picture 9" descr="atta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506788"/>
            <a:ext cx="25701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6" descr="att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0975"/>
            <a:ext cx="4191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altLang="ru-RU" sz="60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Третий тур</a:t>
            </a:r>
          </a:p>
        </p:txBody>
      </p:sp>
      <p:graphicFrame>
        <p:nvGraphicFramePr>
          <p:cNvPr id="12401" name="Group 113"/>
          <p:cNvGraphicFramePr>
            <a:graphicFrameLocks noGrp="1"/>
          </p:cNvGraphicFramePr>
          <p:nvPr>
            <p:ph type="tbl" idx="1"/>
          </p:nvPr>
        </p:nvGraphicFramePr>
        <p:xfrm>
          <a:off x="228600" y="1524000"/>
          <a:ext cx="8534400" cy="4722813"/>
        </p:xfrm>
        <a:graphic>
          <a:graphicData uri="http://schemas.openxmlformats.org/drawingml/2006/table">
            <a:tbl>
              <a:tblPr/>
              <a:tblGrid>
                <a:gridCol w="434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2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</a:rPr>
                        <a:t>Кто это сказал?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2" action="ppaction://hlinksldjump"/>
                        </a:rPr>
                        <a:t>10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3" action="ppaction://hlinksldjump"/>
                        </a:rPr>
                        <a:t>20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4" action="ppaction://hlinksldjump"/>
                        </a:rPr>
                        <a:t>30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</a:rPr>
                        <a:t>Рабы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5" action="ppaction://hlinksldjump"/>
                        </a:rPr>
                        <a:t>10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6" action="ppaction://hlinksldjump"/>
                        </a:rPr>
                        <a:t>20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7" action="ppaction://hlinksldjump"/>
                        </a:rPr>
                        <a:t>30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8" action="ppaction://hlinksldjump"/>
                        </a:rPr>
                        <a:t>10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9" action="ppaction://hlinksldjump"/>
                        </a:rPr>
                        <a:t>20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10" action="ppaction://hlinksldjump"/>
                        </a:rPr>
                        <a:t>30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3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</a:rPr>
                        <a:t>Рим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11" action="ppaction://hlinksldjump"/>
                        </a:rPr>
                        <a:t>10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12" action="ppaction://hlinksldjump"/>
                        </a:rPr>
                        <a:t>20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13" action="ppaction://hlinksldjump"/>
                        </a:rPr>
                        <a:t>30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14" action="ppaction://hlinksldjump"/>
                        </a:rPr>
                        <a:t>10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15" action="ppaction://hlinksldjump"/>
                        </a:rPr>
                        <a:t>20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anose="02020603050405020304" pitchFamily="18" charset="0"/>
                          <a:hlinkClick r:id="rId16" action="ppaction://hlinksldjump"/>
                        </a:rPr>
                        <a:t>30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4547" name="Text Box 115"/>
          <p:cNvSpPr txBox="1">
            <a:spLocks noChangeArrowheads="1"/>
          </p:cNvSpPr>
          <p:nvPr/>
        </p:nvSpPr>
        <p:spPr bwMode="auto">
          <a:xfrm>
            <a:off x="8001000" y="6096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17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Кот</a:t>
            </a:r>
            <a:r>
              <a:rPr lang="ru-RU" altLang="ru-RU" smtClean="0">
                <a:latin typeface="Times New Roman" panose="02020603050405020304" pitchFamily="18" charset="0"/>
              </a:rPr>
              <a:t> </a:t>
            </a:r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в мешке 10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295400"/>
            <a:ext cx="8305800" cy="3962400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«Моих собратьев преследуют и истребляют, а римляне поставили мне памятник на Капитолийском холме. Если бы не я, то сам Рим не был бы основан. Ведь статую, да еще в центре города просто так, зря не поставят! Я на века застыла в бронзе, тем и горжусь!»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3276600" y="5562600"/>
            <a:ext cx="2990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  <a:hlinkClick r:id="rId2" action="ppaction://hlinksldjump"/>
              </a:rPr>
              <a:t>Волчица</a:t>
            </a: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7299325" y="53721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  <p:bldP spid="92165" grpId="0" build="p"/>
      <p:bldP spid="9216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att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8077200" y="62484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1600200"/>
          </a:xfrm>
        </p:spPr>
        <p:txBody>
          <a:bodyPr/>
          <a:lstStyle/>
          <a:p>
            <a:r>
              <a:rPr lang="ru-RU" altLang="ru-RU" sz="66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Кто это сказал? 10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828800"/>
            <a:ext cx="8458200" cy="3657600"/>
          </a:xfrm>
        </p:spPr>
        <p:txBody>
          <a:bodyPr/>
          <a:lstStyle/>
          <a:p>
            <a:r>
              <a:rPr lang="ru-RU" altLang="ru-RU" sz="4000" smtClean="0">
                <a:solidFill>
                  <a:schemeClr val="folHlink"/>
                </a:solidFill>
              </a:rPr>
              <a:t>«</a:t>
            </a:r>
            <a:r>
              <a:rPr lang="ru-RU" altLang="ru-RU" sz="40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А нам не поставили памятник за совершённый подвиг, но наши заслуги перед Римом огромны. Только благодаря нам город не был захвачен, разрушен и ограблен варварами!»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4175125" y="5543550"/>
            <a:ext cx="1752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</a:rPr>
              <a:t>Гуси</a:t>
            </a:r>
          </a:p>
        </p:txBody>
      </p:sp>
      <p:sp>
        <p:nvSpPr>
          <p:cNvPr id="67589" name="Text Box 7"/>
          <p:cNvSpPr txBox="1">
            <a:spLocks noChangeArrowheads="1"/>
          </p:cNvSpPr>
          <p:nvPr/>
        </p:nvSpPr>
        <p:spPr bwMode="auto">
          <a:xfrm>
            <a:off x="7680325" y="56007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Кот</a:t>
            </a:r>
            <a:r>
              <a:rPr lang="ru-RU" altLang="ru-RU" smtClean="0">
                <a:latin typeface="Times New Roman" panose="02020603050405020304" pitchFamily="18" charset="0"/>
              </a:rPr>
              <a:t> </a:t>
            </a:r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в мешке 20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133600"/>
            <a:ext cx="7848600" cy="274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Кто это сказал: «Лучше погибнуть в борьбе за свободу, чем рисковать жизнью на потеху римлянам!»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3200400" y="5410200"/>
            <a:ext cx="2860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</a:rPr>
              <a:t>Спартак</a:t>
            </a:r>
          </a:p>
        </p:txBody>
      </p:sp>
      <p:sp>
        <p:nvSpPr>
          <p:cNvPr id="68613" name="Text Box 8"/>
          <p:cNvSpPr txBox="1">
            <a:spLocks noChangeArrowheads="1"/>
          </p:cNvSpPr>
          <p:nvPr/>
        </p:nvSpPr>
        <p:spPr bwMode="auto">
          <a:xfrm>
            <a:off x="7848600" y="51054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13" grpId="0" build="p"/>
      <p:bldP spid="9421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ru-RU" altLang="ru-RU" sz="66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Кто это сказал? 20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133600"/>
            <a:ext cx="83820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«Снимем тяжкую заботу с плеч римлян, которые никак не могут дождаться смерти ненавистного им старика».</a:t>
            </a:r>
            <a:r>
              <a:rPr lang="ru-RU" altLang="ru-RU" sz="4400" smtClean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717925" y="5391150"/>
            <a:ext cx="32940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</a:rPr>
              <a:t>Ганнибал</a:t>
            </a:r>
          </a:p>
        </p:txBody>
      </p:sp>
      <p:sp>
        <p:nvSpPr>
          <p:cNvPr id="69637" name="Text Box 7"/>
          <p:cNvSpPr txBox="1">
            <a:spLocks noChangeArrowheads="1"/>
          </p:cNvSpPr>
          <p:nvPr/>
        </p:nvSpPr>
        <p:spPr bwMode="auto">
          <a:xfrm>
            <a:off x="7223125" y="46863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build="p"/>
      <p:bldP spid="8807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Кот</a:t>
            </a:r>
            <a:r>
              <a:rPr lang="ru-RU" altLang="ru-RU" smtClean="0">
                <a:latin typeface="Times New Roman" panose="02020603050405020304" pitchFamily="18" charset="0"/>
              </a:rPr>
              <a:t> </a:t>
            </a:r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в мешке 30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133600"/>
            <a:ext cx="8153400" cy="22098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Кто это сказал: «А вы подумали, как поведут себя солдаты Цезаря?»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657600" y="5105400"/>
            <a:ext cx="30813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  <a:hlinkClick r:id="rId2" action="ppaction://hlinksldjump"/>
              </a:rPr>
              <a:t>Антоний</a:t>
            </a: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1" name="Text Box 7"/>
          <p:cNvSpPr txBox="1">
            <a:spLocks noChangeArrowheads="1"/>
          </p:cNvSpPr>
          <p:nvPr/>
        </p:nvSpPr>
        <p:spPr bwMode="auto">
          <a:xfrm>
            <a:off x="7772400" y="44958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61" grpId="0" build="p"/>
      <p:bldP spid="9626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анто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49577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7848600" y="56388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381000"/>
            <a:ext cx="7772400" cy="1470025"/>
          </a:xfrm>
        </p:spPr>
        <p:txBody>
          <a:bodyPr/>
          <a:lstStyle/>
          <a:p>
            <a:r>
              <a:rPr lang="ru-RU" altLang="ru-RU" sz="6000" b="1" smtClean="0">
                <a:solidFill>
                  <a:srgbClr val="00B050"/>
                </a:solidFill>
              </a:rPr>
              <a:t>Кот в мешке 20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990600" y="1905000"/>
            <a:ext cx="8153400" cy="31242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altLang="ru-RU" sz="4400" b="1" smtClean="0">
                <a:solidFill>
                  <a:srgbClr val="C00000"/>
                </a:solidFill>
              </a:rPr>
              <a:t>Этот человек был признан лучшим императором, 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altLang="ru-RU" sz="4400" b="1" smtClean="0">
                <a:solidFill>
                  <a:srgbClr val="C00000"/>
                </a:solidFill>
              </a:rPr>
              <a:t>при нем были сделаны последние завоевания, а в Риме поставлена колонна. 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7299325" y="49149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48000" y="5486400"/>
            <a:ext cx="3292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6000" dirty="0" smtClean="0">
                <a:solidFill>
                  <a:schemeClr val="folHlink"/>
                </a:solidFill>
                <a:latin typeface="+mj-lt"/>
                <a:hlinkClick r:id="rId3" action="ppaction://hlinksldjump"/>
              </a:rPr>
              <a:t>Траян</a:t>
            </a:r>
            <a:endParaRPr lang="ru-RU" sz="6000" dirty="0" smtClean="0">
              <a:solidFill>
                <a:schemeClr val="folHlink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 build="p"/>
      <p:bldP spid="18437" grpId="1" build="p"/>
      <p:bldP spid="1843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8600"/>
            <a:ext cx="7772400" cy="1470025"/>
          </a:xfrm>
        </p:spPr>
        <p:txBody>
          <a:bodyPr/>
          <a:lstStyle/>
          <a:p>
            <a:r>
              <a:rPr lang="ru-RU" altLang="ru-RU" sz="66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Кто это сказал? 30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981200"/>
            <a:ext cx="8229600" cy="2819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«Даже дикие звери имеют норы и логова, а у тех, кто сражался за Рим нет ничего, кроме воздуха и света»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2209800" y="5334000"/>
            <a:ext cx="50815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  <a:hlinkClick r:id="rId2" action="ppaction://hlinksldjump"/>
              </a:rPr>
              <a:t>Тиберий Гракх</a:t>
            </a: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9" name="Text Box 7"/>
          <p:cNvSpPr txBox="1">
            <a:spLocks noChangeArrowheads="1"/>
          </p:cNvSpPr>
          <p:nvPr/>
        </p:nvSpPr>
        <p:spPr bwMode="auto">
          <a:xfrm>
            <a:off x="7223125" y="47625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build="p"/>
      <p:bldP spid="90117" grpId="1" build="p"/>
      <p:bldP spid="9011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брат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162800" cy="619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8153400" y="60198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7772400" cy="1470025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Рабы 10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514600"/>
            <a:ext cx="81534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Так называли специально обученных для битвы на смерть рабов.</a:t>
            </a:r>
            <a:r>
              <a:rPr lang="ru-RU" altLang="ru-RU" smtClean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7223125" y="46101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2895600" y="4876800"/>
            <a:ext cx="39576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  <a:hlinkClick r:id="rId3" action="ppaction://hlinksldjump"/>
              </a:rPr>
              <a:t>гладиаторы</a:t>
            </a: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build="p"/>
      <p:bldP spid="10240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гл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61722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5" descr="гладиа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267200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 Box 6"/>
          <p:cNvSpPr txBox="1">
            <a:spLocks noChangeArrowheads="1"/>
          </p:cNvSpPr>
          <p:nvPr/>
        </p:nvSpPr>
        <p:spPr bwMode="auto">
          <a:xfrm>
            <a:off x="457200" y="60960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4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Рабы 20</a:t>
            </a:r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133600"/>
            <a:ext cx="8001000" cy="25146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Этот человек встал во главе самого мощного восстания рабов в Древнем Риме.</a:t>
            </a:r>
            <a:r>
              <a:rPr lang="ru-RU" altLang="ru-RU" smtClean="0"/>
              <a:t> 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7223125" y="46863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3489325" y="4933950"/>
            <a:ext cx="2860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</a:rPr>
              <a:t>Спартак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build="p"/>
      <p:bldP spid="11367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Кот</a:t>
            </a:r>
            <a:r>
              <a:rPr lang="ru-RU" altLang="ru-RU" smtClean="0">
                <a:latin typeface="Times New Roman" panose="02020603050405020304" pitchFamily="18" charset="0"/>
              </a:rPr>
              <a:t> </a:t>
            </a:r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в мешке 30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8001000" cy="274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Между названием этого цветка и названием рабов - гладиаторов есть прямая связь. Что это за цветок? </a:t>
            </a:r>
            <a:endParaRPr lang="ru-RU" altLang="ru-RU" sz="4400" i="1" smtClean="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7924800" y="38100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609600" y="4572000"/>
            <a:ext cx="77120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>
                <a:solidFill>
                  <a:schemeClr val="folHlink"/>
                </a:solidFill>
                <a:latin typeface="Times New Roman" panose="02020603050405020304" pitchFamily="18" charset="0"/>
                <a:hlinkClick r:id="rId3" action="ppaction://hlinksldjump"/>
              </a:rPr>
              <a:t>Меч гладиус – раб гладиатор – листья цветка - гладиолус</a:t>
            </a:r>
            <a:endParaRPr lang="ru-RU" altLang="ru-RU" sz="44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  <p:bldP spid="115717" grpId="0" build="p"/>
      <p:bldP spid="11571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глади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3813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5" descr="ме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953000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685800" y="58674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4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Рабы 30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133600"/>
            <a:ext cx="7924800" cy="198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48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Так называли раба, отпущенного на свободу хозяином.</a:t>
            </a:r>
            <a:r>
              <a:rPr lang="ru-RU" altLang="ru-RU" smtClean="0"/>
              <a:t> </a:t>
            </a:r>
            <a:endParaRPr lang="ru-RU" altLang="ru-RU" i="1" smtClean="0"/>
          </a:p>
          <a:p>
            <a:pPr>
              <a:lnSpc>
                <a:spcPct val="80000"/>
              </a:lnSpc>
            </a:pPr>
            <a:endParaRPr lang="ru-RU" altLang="ru-RU" smtClean="0"/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7908925" y="43053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1295400" y="4724400"/>
            <a:ext cx="6465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</a:rPr>
              <a:t>вольноотпущенник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build="p"/>
      <p:bldP spid="11776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7772400" cy="990600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Города 10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00200"/>
            <a:ext cx="8229600" cy="38100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Константин переименовал этот город, но все же древнее название, данное ему ещё греками, не забылось и его именем назвали целую империю. </a:t>
            </a:r>
          </a:p>
        </p:txBody>
      </p: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7772400" y="50292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3352800" y="5410200"/>
            <a:ext cx="32972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  <a:hlinkClick r:id="rId3" action="ppaction://hlinksldjump"/>
              </a:rPr>
              <a:t>Византий</a:t>
            </a: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build="p"/>
      <p:bldP spid="10445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ви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4582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8001000" y="62484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att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456723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7620000" y="4725988"/>
            <a:ext cx="715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ru-RU" altLang="ru-RU" sz="66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Города 20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981200"/>
            <a:ext cx="7772400" cy="20574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Этот греческий город поднял восстание и был разрушен в тот же год, что и Карфаген. </a:t>
            </a:r>
          </a:p>
        </p:txBody>
      </p:sp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7239000" y="44958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3565525" y="4629150"/>
            <a:ext cx="27638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</a:rPr>
              <a:t>Коринф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build="p"/>
      <p:bldP spid="11981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ru-RU" altLang="ru-RU" sz="66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Города 30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8001000" cy="29718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Рабы гладиаторской школы из этого города подняли восстание и укрылись на Везувие. Что это за город?</a:t>
            </a:r>
            <a:r>
              <a:rPr lang="ru-RU" altLang="ru-RU" sz="2800" smtClean="0"/>
              <a:t> </a:t>
            </a:r>
          </a:p>
        </p:txBody>
      </p: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7696200" y="49530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3505200" y="5181600"/>
            <a:ext cx="21701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</a:rPr>
              <a:t>Капуя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build="p"/>
      <p:bldP spid="12186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Рим 10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133600"/>
            <a:ext cx="7848600" cy="22098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Именно такое количество холмов насчитали древние римляне в своем городе.</a:t>
            </a:r>
            <a:r>
              <a:rPr lang="ru-RU" altLang="ru-RU" smtClean="0"/>
              <a:t> </a:t>
            </a:r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7070725" y="47625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3413125" y="5010150"/>
            <a:ext cx="18605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</a:rPr>
              <a:t>Семь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build="p"/>
      <p:bldP spid="11162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Рим 20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362200"/>
            <a:ext cx="7848600" cy="16002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Так называли главную площадь Рима.</a:t>
            </a:r>
            <a:r>
              <a:rPr lang="ru-RU" altLang="ru-RU" smtClean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86020" name="Text Box 6"/>
          <p:cNvSpPr txBox="1">
            <a:spLocks noChangeArrowheads="1"/>
          </p:cNvSpPr>
          <p:nvPr/>
        </p:nvSpPr>
        <p:spPr bwMode="auto">
          <a:xfrm>
            <a:off x="7223125" y="42291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3717925" y="4629150"/>
            <a:ext cx="24114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  <a:hlinkClick r:id="rId3" action="ppaction://hlinksldjump"/>
              </a:rPr>
              <a:t>Форум</a:t>
            </a: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build="p"/>
      <p:bldP spid="10650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 descr="att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8001000" y="63246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7772400" cy="1470025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Кот</a:t>
            </a:r>
            <a:r>
              <a:rPr lang="ru-RU" altLang="ru-RU" smtClean="0">
                <a:latin typeface="Times New Roman" panose="02020603050405020304" pitchFamily="18" charset="0"/>
              </a:rPr>
              <a:t> </a:t>
            </a:r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в мешке 30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590800"/>
            <a:ext cx="8077200" cy="17526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Вот этого никак нельзя было найти на улицах Рима.</a:t>
            </a:r>
            <a:r>
              <a:rPr lang="ru-RU" altLang="ru-RU" smtClean="0"/>
              <a:t> </a:t>
            </a:r>
          </a:p>
        </p:txBody>
      </p:sp>
      <p:sp>
        <p:nvSpPr>
          <p:cNvPr id="88068" name="Text Box 6"/>
          <p:cNvSpPr txBox="1">
            <a:spLocks noChangeArrowheads="1"/>
          </p:cNvSpPr>
          <p:nvPr/>
        </p:nvSpPr>
        <p:spPr bwMode="auto">
          <a:xfrm>
            <a:off x="7146925" y="44577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1447800" y="4800600"/>
            <a:ext cx="56991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  <a:hlinkClick r:id="rId3" action="ppaction://hlinksldjump"/>
              </a:rPr>
              <a:t>Название улицы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  <a:hlinkClick r:id="rId3" action="ppaction://hlinksldjump"/>
              </a:rPr>
              <a:t>и номер дома</a:t>
            </a: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  <p:bldP spid="98309" grpId="0" build="p"/>
      <p:bldP spid="98311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" descr="ри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229600" cy="619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8229600" y="63246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ru-RU" altLang="ru-RU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Рим 30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09800"/>
            <a:ext cx="7924800" cy="19050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Так называли самый большой амфитеатр в Римской империи.</a:t>
            </a:r>
            <a:r>
              <a:rPr lang="ru-RU" altLang="ru-RU" smtClean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90116" name="Text Box 6"/>
          <p:cNvSpPr txBox="1">
            <a:spLocks noChangeArrowheads="1"/>
          </p:cNvSpPr>
          <p:nvPr/>
        </p:nvSpPr>
        <p:spPr bwMode="auto">
          <a:xfrm>
            <a:off x="7604125" y="47625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3717925" y="4933950"/>
            <a:ext cx="2909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  <a:hlinkClick r:id="rId3" action="ppaction://hlinksldjump"/>
              </a:rPr>
              <a:t>Колизей</a:t>
            </a: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build="p"/>
      <p:bldP spid="10855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 descr="att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10600" cy="57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 Box 5"/>
          <p:cNvSpPr txBox="1">
            <a:spLocks noChangeArrowheads="1"/>
          </p:cNvSpPr>
          <p:nvPr/>
        </p:nvSpPr>
        <p:spPr bwMode="auto">
          <a:xfrm>
            <a:off x="8153400" y="62484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 descr="att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455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5"/>
          <p:cNvSpPr txBox="1">
            <a:spLocks noChangeArrowheads="1"/>
          </p:cNvSpPr>
          <p:nvPr/>
        </p:nvSpPr>
        <p:spPr bwMode="auto">
          <a:xfrm>
            <a:off x="8001000" y="62484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ru-RU" altLang="ru-RU" sz="5400" b="1" smtClean="0">
                <a:solidFill>
                  <a:srgbClr val="00B050"/>
                </a:solidFill>
              </a:rPr>
              <a:t>Императоры 20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09800"/>
            <a:ext cx="80772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4400" b="1" smtClean="0">
                <a:solidFill>
                  <a:srgbClr val="C00000"/>
                </a:solidFill>
              </a:rPr>
              <a:t>Этот император отличался поэтическим талантом и любовью к театру, </a:t>
            </a:r>
          </a:p>
          <a:p>
            <a:pPr>
              <a:lnSpc>
                <a:spcPct val="80000"/>
              </a:lnSpc>
            </a:pPr>
            <a:r>
              <a:rPr lang="ru-RU" altLang="ru-RU" sz="4400" b="1" smtClean="0">
                <a:solidFill>
                  <a:srgbClr val="C00000"/>
                </a:solidFill>
              </a:rPr>
              <a:t>но прославился совершенно другим. 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7467600" y="5030788"/>
            <a:ext cx="715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352800" y="5334000"/>
            <a:ext cx="2243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  <a:hlinkClick r:id="rId3" action="ppaction://hlinksldjump"/>
              </a:rPr>
              <a:t>Нерон</a:t>
            </a: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  <p:bldP spid="2048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ru-RU" altLang="ru-RU" sz="66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Литература 10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905000"/>
            <a:ext cx="7924800" cy="1905000"/>
          </a:xfrm>
        </p:spPr>
        <p:txBody>
          <a:bodyPr/>
          <a:lstStyle/>
          <a:p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Эту поэму создавал Нерон, глядя на пожар Рима. </a:t>
            </a:r>
          </a:p>
          <a:p>
            <a:endParaRPr lang="ru-RU" altLang="ru-RU" sz="4400" smtClean="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8" name="Text Box 6"/>
          <p:cNvSpPr txBox="1">
            <a:spLocks noChangeArrowheads="1"/>
          </p:cNvSpPr>
          <p:nvPr/>
        </p:nvSpPr>
        <p:spPr bwMode="auto">
          <a:xfrm>
            <a:off x="7772400" y="41148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1295400" y="4648200"/>
            <a:ext cx="64039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  <a:hlinkClick r:id="rId3" action="ppaction://hlinksldjump"/>
              </a:rPr>
              <a:t>Поэму о сожжении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  <a:hlinkClick r:id="rId3" action="ppaction://hlinksldjump"/>
              </a:rPr>
              <a:t>Трои</a:t>
            </a: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build="p"/>
      <p:bldP spid="11059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 descr="пожар р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543800" cy="617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 Box 5"/>
          <p:cNvSpPr txBox="1">
            <a:spLocks noChangeArrowheads="1"/>
          </p:cNvSpPr>
          <p:nvPr/>
        </p:nvSpPr>
        <p:spPr bwMode="auto">
          <a:xfrm>
            <a:off x="8153400" y="62484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ru-RU" altLang="ru-RU" sz="66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Литература 20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77724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44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Самый знаменитый поэт древнего Рима, создавший «Энеиду».</a:t>
            </a:r>
            <a:r>
              <a:rPr lang="ru-RU" altLang="ru-RU" smtClean="0"/>
              <a:t> </a:t>
            </a:r>
          </a:p>
        </p:txBody>
      </p:sp>
      <p:sp>
        <p:nvSpPr>
          <p:cNvPr id="95236" name="Text Box 6"/>
          <p:cNvSpPr txBox="1">
            <a:spLocks noChangeArrowheads="1"/>
          </p:cNvSpPr>
          <p:nvPr/>
        </p:nvSpPr>
        <p:spPr bwMode="auto">
          <a:xfrm>
            <a:off x="7299325" y="43053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2971800" y="4953000"/>
            <a:ext cx="33289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  <a:hlinkClick r:id="rId3" action="ppaction://hlinksldjump"/>
              </a:rPr>
              <a:t>Вергилий</a:t>
            </a: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 build="p"/>
      <p:bldP spid="12493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 descr="вергил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460851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Text Box 5"/>
          <p:cNvSpPr txBox="1">
            <a:spLocks noChangeArrowheads="1"/>
          </p:cNvSpPr>
          <p:nvPr/>
        </p:nvSpPr>
        <p:spPr bwMode="auto">
          <a:xfrm>
            <a:off x="8153400" y="60960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7772400" cy="1470025"/>
          </a:xfrm>
        </p:spPr>
        <p:txBody>
          <a:bodyPr/>
          <a:lstStyle/>
          <a:p>
            <a:r>
              <a:rPr lang="ru-RU" altLang="ru-RU" sz="66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Литература 30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667000"/>
            <a:ext cx="8001000" cy="1752600"/>
          </a:xfrm>
        </p:spPr>
        <p:txBody>
          <a:bodyPr/>
          <a:lstStyle/>
          <a:p>
            <a:r>
              <a:rPr lang="ru-RU" altLang="ru-RU" sz="400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Крупный римский историк, автор книг «История» и «Анналы».</a:t>
            </a:r>
            <a:r>
              <a:rPr lang="ru-RU" altLang="ru-RU" sz="2800" smtClean="0"/>
              <a:t> </a:t>
            </a:r>
            <a:endParaRPr lang="ru-RU" altLang="ru-RU" sz="2800" i="1" smtClean="0"/>
          </a:p>
        </p:txBody>
      </p:sp>
      <p:sp>
        <p:nvSpPr>
          <p:cNvPr id="97284" name="Text Box 6"/>
          <p:cNvSpPr txBox="1">
            <a:spLocks noChangeArrowheads="1"/>
          </p:cNvSpPr>
          <p:nvPr/>
        </p:nvSpPr>
        <p:spPr bwMode="auto">
          <a:xfrm>
            <a:off x="7146925" y="45339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2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3489325" y="4781550"/>
            <a:ext cx="2136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chemeClr val="folHlink"/>
                </a:solidFill>
                <a:latin typeface="Times New Roman" panose="02020603050405020304" pitchFamily="18" charset="0"/>
                <a:hlinkClick r:id="rId3" action="ppaction://hlinksldjump"/>
              </a:rPr>
              <a:t>Тацит</a:t>
            </a:r>
            <a:endParaRPr lang="ru-RU" altLang="ru-RU" sz="60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build="p"/>
      <p:bldP spid="100359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 descr="тац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475773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Text Box 5"/>
          <p:cNvSpPr txBox="1">
            <a:spLocks noChangeArrowheads="1"/>
          </p:cNvSpPr>
          <p:nvPr/>
        </p:nvSpPr>
        <p:spPr bwMode="auto">
          <a:xfrm>
            <a:off x="7848600" y="5867400"/>
            <a:ext cx="715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hlinkClick r:id="rId3" action="ppaction://hlinksldjump"/>
              </a:rPr>
              <a:t>назад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Rome_architecture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Другая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1290</Words>
  <Application>Microsoft Office PowerPoint</Application>
  <PresentationFormat>Экран (4:3)</PresentationFormat>
  <Paragraphs>336</Paragraphs>
  <Slides>95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95</vt:i4>
      </vt:variant>
    </vt:vector>
  </HeadingPairs>
  <TitlesOfParts>
    <vt:vector size="100" baseType="lpstr">
      <vt:lpstr>Times New Roman</vt:lpstr>
      <vt:lpstr>Arial</vt:lpstr>
      <vt:lpstr>Comic Sans MS</vt:lpstr>
      <vt:lpstr>Calibri</vt:lpstr>
      <vt:lpstr>Rome_architecture</vt:lpstr>
      <vt:lpstr>Своя игра «Древний Рим»</vt:lpstr>
      <vt:lpstr>Правила игры</vt:lpstr>
      <vt:lpstr>Ход игры</vt:lpstr>
      <vt:lpstr>Первый тур</vt:lpstr>
      <vt:lpstr>Императоры 10</vt:lpstr>
      <vt:lpstr>Презентация PowerPoint</vt:lpstr>
      <vt:lpstr>Кот в мешке 20</vt:lpstr>
      <vt:lpstr>Презентация PowerPoint</vt:lpstr>
      <vt:lpstr>Императоры 20</vt:lpstr>
      <vt:lpstr>Презентация PowerPoint</vt:lpstr>
      <vt:lpstr>Императоры 30</vt:lpstr>
      <vt:lpstr>Презентация PowerPoint</vt:lpstr>
      <vt:lpstr>Армия 10</vt:lpstr>
      <vt:lpstr>Презентация PowerPoint</vt:lpstr>
      <vt:lpstr>Армия 20</vt:lpstr>
      <vt:lpstr>Презентация PowerPoint</vt:lpstr>
      <vt:lpstr>Армия 30</vt:lpstr>
      <vt:lpstr>Презентация PowerPoint</vt:lpstr>
      <vt:lpstr>Религия 10</vt:lpstr>
      <vt:lpstr>Презентация PowerPoint</vt:lpstr>
      <vt:lpstr>Кот в мешке 20</vt:lpstr>
      <vt:lpstr>Презентация PowerPoint</vt:lpstr>
      <vt:lpstr>Религия 20</vt:lpstr>
      <vt:lpstr>Презентация PowerPoint</vt:lpstr>
      <vt:lpstr>Религия 30</vt:lpstr>
      <vt:lpstr>Презентация PowerPoint</vt:lpstr>
      <vt:lpstr>Крылатые выражения 10</vt:lpstr>
      <vt:lpstr>Крылатые выражения 20</vt:lpstr>
      <vt:lpstr>Презентация PowerPoint</vt:lpstr>
      <vt:lpstr>Крылатые выражения 30</vt:lpstr>
      <vt:lpstr>Даты 10</vt:lpstr>
      <vt:lpstr>Даты 20</vt:lpstr>
      <vt:lpstr>Презентация PowerPoint</vt:lpstr>
      <vt:lpstr>Даты 30</vt:lpstr>
      <vt:lpstr>Второй тур</vt:lpstr>
      <vt:lpstr>Женщины 10</vt:lpstr>
      <vt:lpstr>Презентация PowerPoint</vt:lpstr>
      <vt:lpstr>Женщины 20</vt:lpstr>
      <vt:lpstr>Презентация PowerPoint</vt:lpstr>
      <vt:lpstr>Женщины 30</vt:lpstr>
      <vt:lpstr>Презентация PowerPoint</vt:lpstr>
      <vt:lpstr>Крылатые выражения 10</vt:lpstr>
      <vt:lpstr>Крылатые выражения 20</vt:lpstr>
      <vt:lpstr>Кот в мешке 30</vt:lpstr>
      <vt:lpstr>Крылатые выражения 30</vt:lpstr>
      <vt:lpstr>Администрация 10</vt:lpstr>
      <vt:lpstr>Администрация 20</vt:lpstr>
      <vt:lpstr>Администрация 30</vt:lpstr>
      <vt:lpstr>Пунические войны 10</vt:lpstr>
      <vt:lpstr>Пунические войны 20</vt:lpstr>
      <vt:lpstr>Презентация PowerPoint</vt:lpstr>
      <vt:lpstr>Пунические войны 30</vt:lpstr>
      <vt:lpstr>Презентация PowerPoint</vt:lpstr>
      <vt:lpstr>Архитектура 10</vt:lpstr>
      <vt:lpstr>Презентация PowerPoint</vt:lpstr>
      <vt:lpstr>Архитектура 20</vt:lpstr>
      <vt:lpstr>Кот в мешке 30</vt:lpstr>
      <vt:lpstr>Презентация PowerPoint</vt:lpstr>
      <vt:lpstr>Презентация PowerPoint</vt:lpstr>
      <vt:lpstr>Архитектура 30</vt:lpstr>
      <vt:lpstr>Презентация PowerPoint</vt:lpstr>
      <vt:lpstr>Третий тур</vt:lpstr>
      <vt:lpstr>Кот в мешке 10</vt:lpstr>
      <vt:lpstr>Презентация PowerPoint</vt:lpstr>
      <vt:lpstr>Кто это сказал? 10</vt:lpstr>
      <vt:lpstr>Кот в мешке 20</vt:lpstr>
      <vt:lpstr>Кто это сказал? 20</vt:lpstr>
      <vt:lpstr>Кот в мешке 30</vt:lpstr>
      <vt:lpstr>Презентация PowerPoint</vt:lpstr>
      <vt:lpstr>Кто это сказал? 30</vt:lpstr>
      <vt:lpstr>Презентация PowerPoint</vt:lpstr>
      <vt:lpstr>Рабы 10</vt:lpstr>
      <vt:lpstr>Презентация PowerPoint</vt:lpstr>
      <vt:lpstr>Рабы 20</vt:lpstr>
      <vt:lpstr>Кот в мешке 30</vt:lpstr>
      <vt:lpstr>Презентация PowerPoint</vt:lpstr>
      <vt:lpstr>Рабы 30</vt:lpstr>
      <vt:lpstr>Города 10</vt:lpstr>
      <vt:lpstr>Презентация PowerPoint</vt:lpstr>
      <vt:lpstr>Города 20</vt:lpstr>
      <vt:lpstr>Города 30</vt:lpstr>
      <vt:lpstr>Рим 10</vt:lpstr>
      <vt:lpstr>Рим 20</vt:lpstr>
      <vt:lpstr>Презентация PowerPoint</vt:lpstr>
      <vt:lpstr>Кот в мешке 30</vt:lpstr>
      <vt:lpstr>Презентация PowerPoint</vt:lpstr>
      <vt:lpstr>Рим 30</vt:lpstr>
      <vt:lpstr>Презентация PowerPoint</vt:lpstr>
      <vt:lpstr>Презентация PowerPoint</vt:lpstr>
      <vt:lpstr>Литература 10</vt:lpstr>
      <vt:lpstr>Презентация PowerPoint</vt:lpstr>
      <vt:lpstr>Литература 20</vt:lpstr>
      <vt:lpstr>Презентация PowerPoint</vt:lpstr>
      <vt:lpstr>Литература 30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Dexp</dc:creator>
  <cp:lastModifiedBy>Учительский</cp:lastModifiedBy>
  <cp:revision>22</cp:revision>
  <cp:lastPrinted>1601-01-01T00:00:00Z</cp:lastPrinted>
  <dcterms:created xsi:type="dcterms:W3CDTF">1601-01-01T00:00:00Z</dcterms:created>
  <dcterms:modified xsi:type="dcterms:W3CDTF">2018-03-11T22:41:18Z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